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5143500" type="screen16x9"/>
  <p:notesSz cx="6858000" cy="9144000"/>
  <p:embeddedFontLst>
    <p:embeddedFont>
      <p:font typeface="Roboto Condensed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one thousand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Swagger, heroku paas support... herokupaas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 notes : auto deploy release to maven public repo and docker repo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Cimavendocker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Colors, auto width, fix header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Show responsive, support all email clients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 i="1">
                <a:latin typeface="Roboto Condensed"/>
                <a:ea typeface="Roboto Condensed"/>
                <a:cs typeface="Roboto Condensed"/>
                <a:sym typeface="Roboto Condensed"/>
              </a:rPr>
              <a:t>kubernetes, dynamic resource allication, consul, service discovery….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 i="1">
                <a:latin typeface="Roboto Condensed"/>
                <a:ea typeface="Roboto Condensed"/>
                <a:cs typeface="Roboto Condensed"/>
                <a:sym typeface="Roboto Condensed"/>
              </a:rPr>
              <a:t>vault, zookeeper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526"/>
            <a:ext cx="5486400" cy="41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AWS S3</a:t>
            </a:r>
          </a:p>
          <a:p>
            <a:pPr lvl="0" indent="12065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 Ocean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pic>
          <p:nvPicPr>
            <p:cNvPr id="13" name="Shape 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Shape 1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buClr>
                <a:schemeClr val="accent5"/>
              </a:buClr>
              <a:buNone/>
              <a:defRPr sz="23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buClr>
                <a:schemeClr val="accent5"/>
              </a:buClr>
              <a:buNone/>
              <a:defRPr sz="23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11496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8" name="Shape 108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rtl="0">
              <a:spcBef>
                <a:spcPts val="0"/>
              </a:spcBef>
              <a:defRPr sz="2700"/>
            </a:lvl1pPr>
            <a:lvl2pPr lvl="1" rtl="0">
              <a:spcBef>
                <a:spcPts val="0"/>
              </a:spcBef>
              <a:defRPr sz="2700"/>
            </a:lvl2pPr>
            <a:lvl3pPr lvl="2" rtl="0">
              <a:spcBef>
                <a:spcPts val="0"/>
              </a:spcBef>
              <a:defRPr sz="2700"/>
            </a:lvl3pPr>
            <a:lvl4pPr lvl="3" rtl="0">
              <a:spcBef>
                <a:spcPts val="0"/>
              </a:spcBef>
              <a:defRPr sz="2700"/>
            </a:lvl4pPr>
            <a:lvl5pPr lvl="4" rtl="0">
              <a:spcBef>
                <a:spcPts val="0"/>
              </a:spcBef>
              <a:defRPr sz="2700"/>
            </a:lvl5pPr>
            <a:lvl6pPr lvl="5" rtl="0">
              <a:spcBef>
                <a:spcPts val="0"/>
              </a:spcBef>
              <a:defRPr sz="2700"/>
            </a:lvl6pPr>
            <a:lvl7pPr lvl="6" rtl="0">
              <a:spcBef>
                <a:spcPts val="0"/>
              </a:spcBef>
              <a:defRPr sz="2700"/>
            </a:lvl7pPr>
            <a:lvl8pPr lvl="7" rtl="0">
              <a:spcBef>
                <a:spcPts val="0"/>
              </a:spcBef>
              <a:defRPr sz="2700"/>
            </a:lvl8pPr>
            <a:lvl9pPr lvl="8" rtl="0">
              <a:spcBef>
                <a:spcPts val="0"/>
              </a:spcBef>
              <a:defRPr sz="27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400"/>
            </a:lvl6pPr>
            <a:lvl7pPr lvl="6" rtl="0">
              <a:spcBef>
                <a:spcPts val="0"/>
              </a:spcBef>
              <a:defRPr sz="1400"/>
            </a:lvl7pPr>
            <a:lvl8pPr lvl="7" rtl="0">
              <a:spcBef>
                <a:spcPts val="0"/>
              </a:spcBef>
              <a:defRPr sz="1400"/>
            </a:lvl8pPr>
            <a:lvl9pPr lvl="8" rtl="0">
              <a:spcBef>
                <a:spcPts val="0"/>
              </a:spcBef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69650" y="892"/>
            <a:ext cx="8615400" cy="6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lvl="5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lvl="6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lvl="7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lvl="8" algn="l" rtl="0">
              <a:spcBef>
                <a:spcPts val="0"/>
              </a:spcBef>
              <a:spcAft>
                <a:spcPts val="0"/>
              </a:spcAft>
              <a:defRPr sz="3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76793" y="1024234"/>
            <a:ext cx="8615400" cy="3621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03200" lvl="0" indent="-88900" algn="l" rtl="0">
              <a:spcBef>
                <a:spcPts val="9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2600" lvl="1" indent="-1651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2000" lvl="2" indent="-1143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04900" lvl="3" indent="-1524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97000" lvl="4" indent="-1016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39900" lvl="5" indent="-1016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82800" lvl="6" indent="-1016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25700" lvl="7" indent="-1016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68600" lvl="8" indent="-101600" algn="l" rtl="0">
              <a:spcBef>
                <a:spcPts val="9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19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68575" tIns="68575" rIns="68575" bIns="6857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4" name="Shape 124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Shape 12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7200"/>
            </a:lvl1pPr>
            <a:lvl2pPr lvl="1" rtl="0">
              <a:spcBef>
                <a:spcPts val="0"/>
              </a:spcBef>
              <a:buSzPct val="100000"/>
              <a:defRPr sz="7200"/>
            </a:lvl2pPr>
            <a:lvl3pPr lvl="2" rtl="0">
              <a:spcBef>
                <a:spcPts val="0"/>
              </a:spcBef>
              <a:buSzPct val="100000"/>
              <a:defRPr sz="7200"/>
            </a:lvl3pPr>
            <a:lvl4pPr lvl="3" rtl="0">
              <a:spcBef>
                <a:spcPts val="0"/>
              </a:spcBef>
              <a:buSzPct val="100000"/>
              <a:defRPr sz="7200"/>
            </a:lvl4pPr>
            <a:lvl5pPr lvl="4" rtl="0">
              <a:spcBef>
                <a:spcPts val="0"/>
              </a:spcBef>
              <a:buSzPct val="100000"/>
              <a:defRPr sz="7200"/>
            </a:lvl5pPr>
            <a:lvl6pPr lvl="5" rtl="0">
              <a:spcBef>
                <a:spcPts val="0"/>
              </a:spcBef>
              <a:buSzPct val="100000"/>
              <a:defRPr sz="7200"/>
            </a:lvl6pPr>
            <a:lvl7pPr lvl="6" rtl="0">
              <a:spcBef>
                <a:spcPts val="0"/>
              </a:spcBef>
              <a:buSzPct val="100000"/>
              <a:defRPr sz="7200"/>
            </a:lvl7pPr>
            <a:lvl8pPr lvl="7" rtl="0">
              <a:spcBef>
                <a:spcPts val="0"/>
              </a:spcBef>
              <a:buSzPct val="100000"/>
              <a:defRPr sz="7200"/>
            </a:lvl8pPr>
            <a:lvl9pPr lvl="8" rtl="0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3" name="Shape 14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Slide_Dark">
    <p:bg>
      <p:bgPr>
        <a:solidFill>
          <a:schemeClr val="accent5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2912237" y="2130885"/>
            <a:ext cx="3252088" cy="802004"/>
            <a:chOff x="3881948" y="2841181"/>
            <a:chExt cx="4334961" cy="1069339"/>
          </a:xfrm>
        </p:grpSpPr>
        <p:grpSp>
          <p:nvGrpSpPr>
            <p:cNvPr id="34" name="Shape 34"/>
            <p:cNvGrpSpPr/>
            <p:nvPr/>
          </p:nvGrpSpPr>
          <p:grpSpPr>
            <a:xfrm>
              <a:off x="5350842" y="2978933"/>
              <a:ext cx="2866067" cy="929979"/>
              <a:chOff x="3516312" y="1109662"/>
              <a:chExt cx="3884612" cy="1260475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avLst/>
                <a:gdLst/>
                <a:ahLst/>
                <a:cxnLst/>
                <a:rect l="0" t="0" r="0" b="0"/>
                <a:pathLst>
                  <a:path w="127" h="156" extrusionOk="0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4413250" y="1731963"/>
                <a:ext cx="434975" cy="442912"/>
              </a:xfrm>
              <a:custGeom>
                <a:avLst/>
                <a:gdLst/>
                <a:ahLst/>
                <a:cxnLst/>
                <a:rect l="0" t="0" r="0" b="0"/>
                <a:pathLst>
                  <a:path w="116" h="118" extrusionOk="0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289550" y="1552575"/>
                <a:ext cx="93600" cy="6221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12" h="122" extrusionOk="0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916612" y="1724025"/>
                <a:ext cx="401637" cy="646112"/>
              </a:xfrm>
              <a:custGeom>
                <a:avLst/>
                <a:gdLst/>
                <a:ahLst/>
                <a:cxnLst/>
                <a:rect l="0" t="0" r="0" b="0"/>
                <a:pathLst>
                  <a:path w="107" h="172" extrusionOk="0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104" h="122" extrusionOk="0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6800850" y="1724025"/>
                <a:ext cx="271461" cy="450849"/>
              </a:xfrm>
              <a:custGeom>
                <a:avLst/>
                <a:gdLst/>
                <a:ahLst/>
                <a:cxnLst/>
                <a:rect l="0" t="0" r="0" b="0"/>
                <a:pathLst>
                  <a:path w="72" h="120" extrusionOk="0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avLst/>
                <a:gdLst/>
                <a:ahLst/>
                <a:cxnLst/>
                <a:rect l="0" t="0" r="0" b="0"/>
                <a:pathLst>
                  <a:path w="87" h="122" extrusionOk="0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4548187" y="1198562"/>
                <a:ext cx="168275" cy="206374"/>
              </a:xfrm>
              <a:custGeom>
                <a:avLst/>
                <a:gdLst/>
                <a:ahLst/>
                <a:cxnLst/>
                <a:rect l="0" t="0" r="0" b="0"/>
                <a:pathLst>
                  <a:path w="45" h="55" extrusionOk="0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4446587" y="1112837"/>
                <a:ext cx="101599" cy="285749"/>
              </a:xfrm>
              <a:custGeom>
                <a:avLst/>
                <a:gdLst/>
                <a:ahLst/>
                <a:cxnLst/>
                <a:rect l="0" t="0" r="0" b="0"/>
                <a:pathLst>
                  <a:path w="27" h="76" extrusionOk="0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248150" y="1214437"/>
                <a:ext cx="209550" cy="311149"/>
              </a:xfrm>
              <a:custGeom>
                <a:avLst/>
                <a:gdLst/>
                <a:ahLst/>
                <a:cxnLst/>
                <a:rect l="0" t="0" r="0" b="0"/>
                <a:pathLst>
                  <a:path w="56" h="83" extrusionOk="0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052887" y="1209675"/>
                <a:ext cx="201611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3835400" y="1209675"/>
                <a:ext cx="201611" cy="200025"/>
              </a:xfrm>
              <a:custGeom>
                <a:avLst/>
                <a:gdLst/>
                <a:ahLst/>
                <a:cxnLst/>
                <a:rect l="0" t="0" r="0" b="0"/>
                <a:pathLst>
                  <a:path w="54" h="53" extrusionOk="0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3527425" y="1109662"/>
                <a:ext cx="292100" cy="319088"/>
              </a:xfrm>
              <a:custGeom>
                <a:avLst/>
                <a:gdLst/>
                <a:ahLst/>
                <a:cxnLst/>
                <a:rect l="0" t="0" r="0" b="0"/>
                <a:pathLst>
                  <a:path w="78" h="85" extrusionOk="0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51" name="Shape 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273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9" name="Shape 149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2381" y="890587"/>
            <a:ext cx="1828085" cy="689371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1044560" y="2429107"/>
            <a:ext cx="7648200" cy="11024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3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1044558" y="3536985"/>
            <a:ext cx="7648200" cy="6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7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043521" y="4224469"/>
            <a:ext cx="5863800" cy="6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None/>
              <a:defRPr/>
            </a:lvl1pPr>
            <a:lvl2pPr marL="342900" lvl="1" indent="0" rtl="0">
              <a:spcBef>
                <a:spcPts val="0"/>
              </a:spcBef>
              <a:buNone/>
              <a:defRPr/>
            </a:lvl2pPr>
            <a:lvl3pPr marL="685800" lvl="2" indent="0" rtl="0">
              <a:spcBef>
                <a:spcPts val="0"/>
              </a:spcBef>
              <a:buNone/>
              <a:defRPr/>
            </a:lvl3pPr>
            <a:lvl4pPr marL="1028700" lvl="3" indent="0" rtl="0">
              <a:spcBef>
                <a:spcPts val="0"/>
              </a:spcBef>
              <a:buNone/>
              <a:defRPr/>
            </a:lvl4pPr>
            <a:lvl5pPr marL="1371600" lvl="4" indent="0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Slide">
    <p:bg>
      <p:bgPr>
        <a:solidFill>
          <a:schemeClr val="accent5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044656" y="1923783"/>
            <a:ext cx="7647900" cy="1102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3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044655" y="3031655"/>
            <a:ext cx="7647900" cy="6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500"/>
              </a:spcBef>
              <a:buClr>
                <a:schemeClr val="accent6"/>
              </a:buClr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-2381" y="890587"/>
            <a:ext cx="1828085" cy="689371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475" y="976192"/>
            <a:ext cx="652761" cy="5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Slide">
    <p:bg>
      <p:bgPr>
        <a:solidFill>
          <a:schemeClr val="accent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H="1">
            <a:off x="7315199" y="4082895"/>
            <a:ext cx="1828085" cy="689371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4164210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685800" y="828675"/>
            <a:ext cx="6480900" cy="2197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177800" marR="0" lvl="0" indent="-177800" algn="l" rtl="0">
              <a:spcBef>
                <a:spcPts val="0"/>
              </a:spcBef>
              <a:buClr>
                <a:schemeClr val="accent6"/>
              </a:buClr>
              <a:buFont typeface="Arial"/>
              <a:buNone/>
              <a:defRPr sz="2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923543" y="4013862"/>
            <a:ext cx="5581200" cy="760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66700" marR="0" lvl="0" indent="-266700" algn="l" rtl="0">
              <a:spcBef>
                <a:spcPts val="500"/>
              </a:spcBef>
              <a:buClr>
                <a:schemeClr val="accent6"/>
              </a:buClr>
              <a:buFont typeface="Arial"/>
              <a:buNone/>
              <a:defRPr sz="17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rmation">
    <p:bg>
      <p:bgPr>
        <a:solidFill>
          <a:schemeClr val="accen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89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315199" y="2075678"/>
            <a:ext cx="1828085" cy="689371"/>
          </a:xfrm>
          <a:custGeom>
            <a:avLst/>
            <a:gdLst/>
            <a:ahLst/>
            <a:cxnLst/>
            <a:rect l="0" t="0" r="0" b="0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496" y="2159258"/>
            <a:ext cx="652761" cy="5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1037628" y="1658535"/>
            <a:ext cx="6056100" cy="1102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1017217" y="3031657"/>
            <a:ext cx="6087600" cy="5453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spcBef>
                <a:spcPts val="5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3F3F3F"/>
              </a:buClr>
              <a:buFont typeface="Arial"/>
              <a:buNone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016709" y="371951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1016709" y="3988346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1016709" y="4257972"/>
            <a:ext cx="3673500" cy="269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Clr>
                <a:schemeClr val="lt1"/>
              </a:buClr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 with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6723" y="1371600"/>
            <a:ext cx="8229600" cy="3225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marL="520700" marR="0" lvl="1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marL="863600" marR="0" lvl="2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buClr>
                <a:schemeClr val="accent5"/>
              </a:buClr>
              <a:buNone/>
              <a:defRPr sz="23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9605" y="1052512"/>
            <a:ext cx="8229600" cy="3545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1pPr>
            <a:lvl2pPr marL="520700" marR="0" lvl="1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2pPr>
            <a:lvl3pPr marL="863600" marR="0" lvl="2" indent="-127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●"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buClr>
                <a:schemeClr val="accent5"/>
              </a:buClr>
              <a:buNone/>
              <a:defRPr sz="23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lide with Sub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lvl="0" algn="l" rtl="0">
              <a:spcBef>
                <a:spcPts val="0"/>
              </a:spcBef>
              <a:buClr>
                <a:schemeClr val="accent5"/>
              </a:buClr>
              <a:buNone/>
              <a:defRPr sz="23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5611" y="755573"/>
            <a:ext cx="8229600" cy="42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None/>
              <a:defRPr sz="15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66723" y="1371600"/>
            <a:ext cx="8229600" cy="102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marL="342900" lvl="1" indent="0" rtl="0">
              <a:spcBef>
                <a:spcPts val="0"/>
              </a:spcBef>
              <a:buNone/>
              <a:defRPr/>
            </a:lvl2pPr>
            <a:lvl3pPr marL="685800" lvl="2" indent="0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229600" cy="54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5"/>
              </a:buClr>
              <a:buSzPct val="47826"/>
              <a:buFont typeface="Arial"/>
              <a:buNone/>
              <a:defRPr sz="23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SzPct val="100000"/>
              <a:defRPr sz="1100"/>
            </a:lvl2pPr>
            <a:lvl3pPr marL="0" marR="0" lvl="2" indent="0" algn="l" rtl="0">
              <a:spcBef>
                <a:spcPts val="0"/>
              </a:spcBef>
              <a:buSzPct val="100000"/>
              <a:defRPr sz="1100"/>
            </a:lvl3pPr>
            <a:lvl4pPr marL="0" marR="0" lvl="3" indent="0" algn="l" rtl="0">
              <a:spcBef>
                <a:spcPts val="0"/>
              </a:spcBef>
              <a:buSzPct val="100000"/>
              <a:defRPr sz="1100"/>
            </a:lvl4pPr>
            <a:lvl5pPr marL="0" marR="0" lvl="4" indent="0" algn="l" rtl="0">
              <a:spcBef>
                <a:spcPts val="0"/>
              </a:spcBef>
              <a:buSzPct val="100000"/>
              <a:defRPr sz="1100"/>
            </a:lvl5pPr>
            <a:lvl6pPr marL="0" marR="0" lvl="5" indent="0" algn="l" rtl="0">
              <a:spcBef>
                <a:spcPts val="0"/>
              </a:spcBef>
              <a:buSzPct val="100000"/>
              <a:defRPr sz="1100"/>
            </a:lvl6pPr>
            <a:lvl7pPr marL="0" marR="0" lvl="6" indent="0" algn="l" rtl="0">
              <a:spcBef>
                <a:spcPts val="0"/>
              </a:spcBef>
              <a:buSzPct val="100000"/>
              <a:defRPr sz="1100"/>
            </a:lvl7pPr>
            <a:lvl8pPr marL="0" marR="0" lvl="7" indent="0" algn="l" rtl="0">
              <a:spcBef>
                <a:spcPts val="0"/>
              </a:spcBef>
              <a:buSzPct val="100000"/>
              <a:defRPr sz="1100"/>
            </a:lvl8pPr>
            <a:lvl9pPr marL="0" marR="0" lvl="8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199" y="1052512"/>
            <a:ext cx="8229600" cy="3542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127000" algn="l" rtl="0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sz="14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-127000" algn="l" rtl="0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sz="14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-127000" algn="l" rtl="0">
              <a:spcBef>
                <a:spcPts val="500"/>
              </a:spcBef>
              <a:buClr>
                <a:srgbClr val="727272"/>
              </a:buClr>
              <a:buSzPct val="78571"/>
              <a:buFont typeface="Arial"/>
              <a:buChar char="●"/>
              <a:defRPr sz="14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-127000" algn="l" rtl="0">
              <a:spcBef>
                <a:spcPts val="300"/>
              </a:spcBef>
              <a:buClr>
                <a:schemeClr val="dk1"/>
              </a:buClr>
              <a:buSzPct val="78571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-114300" algn="l" rtl="0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-114300" algn="l" rtl="0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-114300" algn="l" rtl="0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-114300" algn="l" rtl="0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-114300" algn="l" rtl="0">
              <a:spcBef>
                <a:spcPts val="300"/>
              </a:spcBef>
              <a:buClr>
                <a:schemeClr val="dk1"/>
              </a:buClr>
              <a:buSzPct val="73333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819949" y="4840401"/>
            <a:ext cx="867000" cy="22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-69850" algn="r" rtl="0">
              <a:spcBef>
                <a:spcPts val="0"/>
              </a:spcBef>
            </a:pPr>
            <a:endParaRPr sz="7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2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28700" marR="0" lvl="3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4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0" marR="0" lvl="5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57400" marR="0" lvl="6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00300" marR="0" lvl="7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8" indent="-69850" algn="l" rtl="0">
              <a:spcBef>
                <a:spcPts val="0"/>
              </a:spcBef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8117" y="4789013"/>
            <a:ext cx="287622" cy="2876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ru" sz="1300">
                <a:solidFill>
                  <a:schemeClr val="dk2"/>
                </a:solidFill>
              </a:rPr>
              <a:t>‹#›</a:t>
            </a:fld>
            <a:endParaRPr lang="ru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178775" y="647225"/>
            <a:ext cx="6661500" cy="273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Online Store : Backend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000"/>
              <a:t>Infrastructure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1"/>
          </p:nvPr>
        </p:nvSpPr>
        <p:spPr>
          <a:xfrm>
            <a:off x="4930325" y="4310225"/>
            <a:ext cx="4077600" cy="75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ru" sz="2000"/>
              <a:t>Bakaev Nikita, 13PE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ru" sz="2000"/>
              <a:t>2016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3665125"/>
            <a:ext cx="1278674" cy="12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529225" y="4343975"/>
            <a:ext cx="4191000" cy="38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300"/>
              <a:t>github.com/NBakaev/hishop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83" y="25525"/>
            <a:ext cx="3441375" cy="3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99" y="133975"/>
            <a:ext cx="8102399" cy="47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3423" cy="51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825" y="-29975"/>
            <a:ext cx="9224950" cy="51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" y="109537"/>
            <a:ext cx="573405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675" y="3435550"/>
            <a:ext cx="2955624" cy="15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50" y="275050"/>
            <a:ext cx="4660375" cy="4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title" idx="4294967295"/>
          </p:nvPr>
        </p:nvSpPr>
        <p:spPr>
          <a:xfrm>
            <a:off x="6531475" y="139750"/>
            <a:ext cx="2268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Slack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38525"/>
            <a:ext cx="8229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9" y="192624"/>
            <a:ext cx="8018950" cy="501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 idx="4294967295"/>
          </p:nvPr>
        </p:nvSpPr>
        <p:spPr>
          <a:xfrm>
            <a:off x="1885400" y="692325"/>
            <a:ext cx="6903300" cy="2677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Performance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4" y="107200"/>
            <a:ext cx="5023549" cy="4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172" y="2917300"/>
            <a:ext cx="4860999" cy="2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2656200" y="287925"/>
            <a:ext cx="3831600" cy="83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000"/>
              <a:t>Add goods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ctrTitle" idx="4294967295"/>
          </p:nvPr>
        </p:nvSpPr>
        <p:spPr>
          <a:xfrm>
            <a:off x="5224900" y="2018750"/>
            <a:ext cx="3796800" cy="160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37 037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ru" sz="3500"/>
              <a:t>per/sec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ctrTitle" idx="4294967295"/>
          </p:nvPr>
        </p:nvSpPr>
        <p:spPr>
          <a:xfrm>
            <a:off x="3661650" y="3031800"/>
            <a:ext cx="1814700" cy="15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 27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sec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ctrTitle" idx="4294967295"/>
          </p:nvPr>
        </p:nvSpPr>
        <p:spPr>
          <a:xfrm>
            <a:off x="234475" y="2039450"/>
            <a:ext cx="3880800" cy="15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 sz="6500"/>
              <a:t>1 000 000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ru" sz="3500"/>
              <a:t>inserts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0" y="19337"/>
            <a:ext cx="8592649" cy="51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2060125" y="4264775"/>
            <a:ext cx="6832500" cy="35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32850" y="1201975"/>
            <a:ext cx="8354100" cy="377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Introduction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Infrastructure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Code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What’s next ?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DEMO</a:t>
            </a:r>
          </a:p>
          <a:p>
            <a:pPr marL="457200" lvl="0" indent="-3937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600"/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ctrTitle" idx="4294967295"/>
          </p:nvPr>
        </p:nvSpPr>
        <p:spPr>
          <a:xfrm>
            <a:off x="1830725" y="1014825"/>
            <a:ext cx="6903300" cy="2677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914400" lvl="0" indent="0">
              <a:spcBef>
                <a:spcPts val="0"/>
              </a:spcBef>
              <a:buNone/>
            </a:pPr>
            <a:r>
              <a:rPr lang="ru" sz="7000"/>
              <a:t> Deeper 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7000"/>
              <a:t>in the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1/2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0" y="1507900"/>
            <a:ext cx="26479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25" y="1306000"/>
            <a:ext cx="2433775" cy="3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475" y="1219350"/>
            <a:ext cx="2733588" cy="38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Domain models									2/2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25" y="3346200"/>
            <a:ext cx="22574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912" y="1499375"/>
            <a:ext cx="20383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012" y="1356487"/>
            <a:ext cx="1914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000" y="3146162"/>
            <a:ext cx="21145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DTO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1" y="1423824"/>
            <a:ext cx="3658949" cy="3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326" y="1454550"/>
            <a:ext cx="4480475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 idx="4294967295"/>
          </p:nvPr>
        </p:nvSpPr>
        <p:spPr>
          <a:xfrm>
            <a:off x="603600" y="199550"/>
            <a:ext cx="13869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MVC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425" y="42650"/>
            <a:ext cx="4815475" cy="50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Data layer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925" y="48687"/>
            <a:ext cx="4854200" cy="50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2635375" y="2025450"/>
            <a:ext cx="3975000" cy="109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AWS S3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lang="ru" sz="2500" b="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5" y="1352875"/>
            <a:ext cx="8298275" cy="301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lang="ru" sz="2500" b="0">
                <a:solidFill>
                  <a:srgbClr val="000000"/>
                </a:solidFill>
              </a:rPr>
              <a:t>public bucket, CORS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9" y="1149475"/>
            <a:ext cx="7758275" cy="21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0" y="3430351"/>
            <a:ext cx="7796573" cy="13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AWS S3: </a:t>
            </a:r>
            <a:r>
              <a:rPr lang="ru" sz="2500" b="0">
                <a:solidFill>
                  <a:srgbClr val="000000"/>
                </a:solidFill>
              </a:rPr>
              <a:t>test: read from FS -&gt; upload -&gt; assert</a:t>
            </a:r>
          </a:p>
        </p:txBody>
      </p:sp>
      <p:sp>
        <p:nvSpPr>
          <p:cNvPr id="352" name="Shape 352"/>
          <p:cNvSpPr/>
          <p:nvPr/>
        </p:nvSpPr>
        <p:spPr>
          <a:xfrm>
            <a:off x="137250" y="1274450"/>
            <a:ext cx="137100" cy="27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62" y="1385550"/>
            <a:ext cx="8641273" cy="3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Components</a:t>
            </a:r>
          </a:p>
        </p:txBody>
      </p:sp>
      <p:sp>
        <p:nvSpPr>
          <p:cNvPr id="172" name="Shape 172"/>
          <p:cNvSpPr/>
          <p:nvPr/>
        </p:nvSpPr>
        <p:spPr>
          <a:xfrm>
            <a:off x="247650" y="1300300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9116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000"/>
              <a:t>MongoDB</a:t>
            </a:r>
          </a:p>
        </p:txBody>
      </p:sp>
      <p:sp>
        <p:nvSpPr>
          <p:cNvPr id="174" name="Shape 174"/>
          <p:cNvSpPr/>
          <p:nvPr/>
        </p:nvSpPr>
        <p:spPr>
          <a:xfrm>
            <a:off x="323252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4029212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Docker</a:t>
            </a:r>
          </a:p>
        </p:txBody>
      </p:sp>
      <p:sp>
        <p:nvSpPr>
          <p:cNvPr id="176" name="Shape 176"/>
          <p:cNvSpPr/>
          <p:nvPr/>
        </p:nvSpPr>
        <p:spPr>
          <a:xfrm>
            <a:off x="6199975" y="1300300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7214487" y="1588300"/>
            <a:ext cx="1447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Java</a:t>
            </a:r>
          </a:p>
        </p:txBody>
      </p:sp>
      <p:sp>
        <p:nvSpPr>
          <p:cNvPr id="178" name="Shape 178"/>
          <p:cNvSpPr/>
          <p:nvPr/>
        </p:nvSpPr>
        <p:spPr>
          <a:xfrm>
            <a:off x="247675" y="2669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003150" y="295742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</a:t>
            </a:r>
          </a:p>
        </p:txBody>
      </p:sp>
      <p:sp>
        <p:nvSpPr>
          <p:cNvPr id="180" name="Shape 180"/>
          <p:cNvSpPr/>
          <p:nvPr/>
        </p:nvSpPr>
        <p:spPr>
          <a:xfrm>
            <a:off x="323252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127350" y="2957425"/>
            <a:ext cx="1216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REST</a:t>
            </a:r>
          </a:p>
        </p:txBody>
      </p:sp>
      <p:sp>
        <p:nvSpPr>
          <p:cNvPr id="182" name="Shape 182"/>
          <p:cNvSpPr/>
          <p:nvPr/>
        </p:nvSpPr>
        <p:spPr>
          <a:xfrm>
            <a:off x="6217375" y="2669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881425" y="2957425"/>
            <a:ext cx="16710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Spring Boot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11825" y="4249875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5" name="Shape 185"/>
          <p:cNvSpPr/>
          <p:nvPr/>
        </p:nvSpPr>
        <p:spPr>
          <a:xfrm>
            <a:off x="247650" y="3907425"/>
            <a:ext cx="26442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29200" y="4260750"/>
            <a:ext cx="13389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Travis CI</a:t>
            </a:r>
          </a:p>
        </p:txBody>
      </p:sp>
      <p:sp>
        <p:nvSpPr>
          <p:cNvPr id="187" name="Shape 187"/>
          <p:cNvSpPr/>
          <p:nvPr/>
        </p:nvSpPr>
        <p:spPr>
          <a:xfrm>
            <a:off x="3232500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4029225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/>
              <a:t>Ubuntu</a:t>
            </a:r>
          </a:p>
        </p:txBody>
      </p:sp>
      <p:sp>
        <p:nvSpPr>
          <p:cNvPr id="189" name="Shape 189"/>
          <p:cNvSpPr/>
          <p:nvPr/>
        </p:nvSpPr>
        <p:spPr>
          <a:xfrm>
            <a:off x="6199975" y="3907425"/>
            <a:ext cx="2679000" cy="11322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6996700" y="4195425"/>
            <a:ext cx="12828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ru" sz="2000"/>
              <a:t>Swagger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ctrTitle" idx="4294967295"/>
          </p:nvPr>
        </p:nvSpPr>
        <p:spPr>
          <a:xfrm>
            <a:off x="743700" y="2076600"/>
            <a:ext cx="7656600" cy="99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6500"/>
              <a:t>Excel &amp; Templates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Excel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25"/>
            <a:ext cx="9187776" cy="51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7" y="382075"/>
            <a:ext cx="8929524" cy="431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25" y="80399"/>
            <a:ext cx="6750827" cy="50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ctrTitle" idx="4294967295"/>
          </p:nvPr>
        </p:nvSpPr>
        <p:spPr>
          <a:xfrm>
            <a:off x="1680750" y="1934250"/>
            <a:ext cx="5782500" cy="127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What's next?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ctrTitle" idx="4294967295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ru" sz="36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Backend: high availability cluster, auto scaling, container orchestration (kubernetes)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endParaRPr sz="39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lang="ru" sz="39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Database: sharding, replica set</a:t>
            </a:r>
          </a:p>
          <a:p>
            <a:pPr marL="4114800" lvl="0" indent="38735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r>
              <a:rPr lang="ru" sz="39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...more  features</a:t>
            </a:r>
          </a:p>
          <a:p>
            <a:pPr lvl="0" rtl="0">
              <a:spcBef>
                <a:spcPts val="0"/>
              </a:spcBef>
              <a:buNone/>
            </a:pPr>
            <a:endParaRPr sz="2600" b="0" i="1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1/4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600" b="1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484050" y="1071725"/>
            <a:ext cx="8421000" cy="39072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ru" sz="36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External configuration: consul, recommendation, machine learning for goods</a:t>
            </a:r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endParaRPr sz="39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ct val="28205"/>
              <a:buFont typeface="Arial"/>
              <a:buNone/>
            </a:pPr>
            <a:endParaRPr sz="39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 sz="2600" b="0" i="1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2/4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05250" y="130924"/>
            <a:ext cx="8588100" cy="88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ru" i="1">
                <a:latin typeface="Roboto Condensed"/>
                <a:ea typeface="Roboto Condensed"/>
                <a:cs typeface="Roboto Condensed"/>
                <a:sym typeface="Roboto Condensed"/>
              </a:rPr>
              <a:t>auto scaling, service discovery, load balancing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00" y="1171300"/>
            <a:ext cx="5272050" cy="3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401" y="536299"/>
            <a:ext cx="4245498" cy="40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ctrTitle" idx="4294967295"/>
          </p:nvPr>
        </p:nvSpPr>
        <p:spPr>
          <a:xfrm>
            <a:off x="222825" y="1107925"/>
            <a:ext cx="8783100" cy="38211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6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36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Purchase -&gt; microservice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6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with RDBMS ( to have transactions )</a:t>
            </a:r>
          </a:p>
          <a:p>
            <a:pPr lvl="0" rtl="0">
              <a:spcBef>
                <a:spcPts val="0"/>
              </a:spcBef>
              <a:buNone/>
            </a:pPr>
            <a:endParaRPr sz="36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3600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i18n / i10n</a:t>
            </a:r>
          </a:p>
          <a:p>
            <a:pPr lvl="0">
              <a:spcBef>
                <a:spcPts val="0"/>
              </a:spcBef>
              <a:buNone/>
            </a:pPr>
            <a:endParaRPr sz="36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 sz="3600" i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000"/>
              <a:t>...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41780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Maven 		-	 Build system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TestNG 	-	 Unit, integration tests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Java libs	-	 Jackson, Apache POI...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Github 		-    Git repo and issues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ru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ctrTitle" idx="4294967295"/>
          </p:nvPr>
        </p:nvSpPr>
        <p:spPr>
          <a:xfrm>
            <a:off x="497850" y="1046025"/>
            <a:ext cx="8204700" cy="38832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Templates in html render to .doc/.pdf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Easier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powerful than Jaspersoft Studio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300" i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 fields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MongoDB schemaless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ru" sz="28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full-text search, detailed queries, ranges</a:t>
            </a:r>
          </a:p>
          <a:p>
            <a:pPr marL="3657600" lvl="0" indent="0" rtl="0">
              <a:spcBef>
                <a:spcPts val="0"/>
              </a:spcBef>
              <a:buNone/>
            </a:pPr>
            <a:r>
              <a:rPr lang="ru" sz="3300" i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...</a:t>
            </a:r>
          </a:p>
        </p:txBody>
      </p:sp>
      <p:sp>
        <p:nvSpPr>
          <p:cNvPr id="417" name="Shape 417"/>
          <p:cNvSpPr/>
          <p:nvPr/>
        </p:nvSpPr>
        <p:spPr>
          <a:xfrm>
            <a:off x="0" y="4543150"/>
            <a:ext cx="1101900" cy="56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800975" y="488575"/>
            <a:ext cx="8204700" cy="87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b="1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What's next? 											3/4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99" y="753775"/>
            <a:ext cx="8452599" cy="37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ctrTitle" idx="4294967295"/>
          </p:nvPr>
        </p:nvSpPr>
        <p:spPr>
          <a:xfrm>
            <a:off x="2970600" y="1774800"/>
            <a:ext cx="3202800" cy="1593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ctrTitle" idx="4294967295"/>
          </p:nvPr>
        </p:nvSpPr>
        <p:spPr>
          <a:xfrm>
            <a:off x="2054950" y="723775"/>
            <a:ext cx="8756400" cy="258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Questions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 idx="4294967295"/>
          </p:nvPr>
        </p:nvSpPr>
        <p:spPr>
          <a:xfrm>
            <a:off x="3146725" y="282475"/>
            <a:ext cx="3420000" cy="832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5500"/>
              <a:t>Metrics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ctrTitle" idx="4294967295"/>
          </p:nvPr>
        </p:nvSpPr>
        <p:spPr>
          <a:xfrm>
            <a:off x="6479625" y="2416100"/>
            <a:ext cx="2410800" cy="15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90%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ru" sz="3500"/>
              <a:t>Code	  coverage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ctrTitle" idx="4294967295"/>
          </p:nvPr>
        </p:nvSpPr>
        <p:spPr>
          <a:xfrm>
            <a:off x="3674650" y="2858700"/>
            <a:ext cx="2104200" cy="15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40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   tasks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ctrTitle" idx="4294967295"/>
          </p:nvPr>
        </p:nvSpPr>
        <p:spPr>
          <a:xfrm>
            <a:off x="736550" y="2568500"/>
            <a:ext cx="2597100" cy="15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7000"/>
              <a:t>&gt; 200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500"/>
              <a:t>commits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ctrTitle" idx="4294967295"/>
          </p:nvPr>
        </p:nvSpPr>
        <p:spPr>
          <a:xfrm>
            <a:off x="2184525" y="1890700"/>
            <a:ext cx="5040900" cy="101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ru" sz="5500"/>
              <a:t>Infrastructure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75" y="216780"/>
            <a:ext cx="4964276" cy="16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75" y="1799000"/>
            <a:ext cx="8582024" cy="14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62" y="3317875"/>
            <a:ext cx="85820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950" y="608249"/>
            <a:ext cx="3855350" cy="89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5" y="127322"/>
            <a:ext cx="48963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25" y="2128750"/>
            <a:ext cx="4374174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600" y="1753650"/>
            <a:ext cx="3968325" cy="3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50" y="63650"/>
            <a:ext cx="8917699" cy="5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309</Words>
  <Application>Microsoft Office PowerPoint</Application>
  <PresentationFormat>On-screen Show (16:9)</PresentationFormat>
  <Paragraphs>117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Roboto Condensed</vt:lpstr>
      <vt:lpstr>Times New Roman</vt:lpstr>
      <vt:lpstr>Arial</vt:lpstr>
      <vt:lpstr>Custom Theme</vt:lpstr>
      <vt:lpstr>biz</vt:lpstr>
      <vt:lpstr>Online Store : Backend  Infrastructure</vt:lpstr>
      <vt:lpstr>PowerPoint Presentation</vt:lpstr>
      <vt:lpstr>Components</vt:lpstr>
      <vt:lpstr>...</vt:lpstr>
      <vt:lpstr>Metrics</vt:lpstr>
      <vt:lpstr>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Slack</vt:lpstr>
      <vt:lpstr>PowerPoint Presentation</vt:lpstr>
      <vt:lpstr>PowerPoint Presentation</vt:lpstr>
      <vt:lpstr>Performance</vt:lpstr>
      <vt:lpstr>PowerPoint Presentation</vt:lpstr>
      <vt:lpstr>Add goods</vt:lpstr>
      <vt:lpstr>PowerPoint Presentation</vt:lpstr>
      <vt:lpstr> Deeper  in the code</vt:lpstr>
      <vt:lpstr>Domain models         1/2</vt:lpstr>
      <vt:lpstr>Domain models         2/2</vt:lpstr>
      <vt:lpstr>DTO</vt:lpstr>
      <vt:lpstr>MVC</vt:lpstr>
      <vt:lpstr>Data layer</vt:lpstr>
      <vt:lpstr>AWS S3</vt:lpstr>
      <vt:lpstr>AWS S3: public bucket, CORS</vt:lpstr>
      <vt:lpstr>AWS S3: public bucket, CORS</vt:lpstr>
      <vt:lpstr>AWS S3: test: read from FS -&gt; upload -&gt; assert</vt:lpstr>
      <vt:lpstr>Excel &amp; Templates</vt:lpstr>
      <vt:lpstr>Excel</vt:lpstr>
      <vt:lpstr>PowerPoint Presentation</vt:lpstr>
      <vt:lpstr>PowerPoint Presentation</vt:lpstr>
      <vt:lpstr>What's next?</vt:lpstr>
      <vt:lpstr>Backend: high availability cluster, auto scaling, container orchestration (kubernetes)  Database: sharding, replica set ...more  features </vt:lpstr>
      <vt:lpstr>External configuration: consul, recommendation, machine learning for goods   </vt:lpstr>
      <vt:lpstr>auto scaling, service discovery, load balancing</vt:lpstr>
      <vt:lpstr>PowerPoint Presentation</vt:lpstr>
      <vt:lpstr> Purchase -&gt; microservice  with RDBMS ( to have transactions )  i18n / i10n  </vt:lpstr>
      <vt:lpstr>Templates in html render to .doc/.pdf Easier more powerful than Jaspersoft Studio  Custom fields     MongoDB schemaless     full-text search, detailed queries, ranges     ...</vt:lpstr>
      <vt:lpstr>PowerPoint Presentation</vt:lpstr>
      <vt:lpstr>DEMO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Store : Backend  Infrastructure</dc:title>
  <cp:lastModifiedBy>Nikita Bakaev</cp:lastModifiedBy>
  <cp:revision>2</cp:revision>
  <dcterms:modified xsi:type="dcterms:W3CDTF">2016-06-01T11:08:35Z</dcterms:modified>
</cp:coreProperties>
</file>